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3"/>
  </p:sldMasterIdLst>
  <p:notesMasterIdLst>
    <p:notesMasterId r:id="rId6"/>
  </p:notesMasterIdLst>
  <p:sldIdLst>
    <p:sldId id="256" r:id="rId4"/>
    <p:sldId id="257" r:id="rId5"/>
  </p:sldIdLst>
  <p:sldSz cx="10691813" cy="7559675"/>
  <p:notesSz cx="6797675" cy="9872663"/>
  <p:defaultTextStyle>
    <a:defPPr>
      <a:defRPr lang="de-DE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256" userDrawn="1">
          <p15:clr>
            <a:srgbClr val="A4A3A4"/>
          </p15:clr>
        </p15:guide>
        <p15:guide id="2" pos="4524" userDrawn="1">
          <p15:clr>
            <a:srgbClr val="A4A3A4"/>
          </p15:clr>
        </p15:guide>
        <p15:guide id="3" pos="2188" userDrawn="1">
          <p15:clr>
            <a:srgbClr val="A4A3A4"/>
          </p15:clr>
        </p15:guide>
        <p15:guide id="4" orient="horz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32A"/>
    <a:srgbClr val="595959"/>
    <a:srgbClr val="213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9"/>
    <p:restoredTop sz="94688"/>
  </p:normalViewPr>
  <p:slideViewPr>
    <p:cSldViewPr snapToGrid="0" snapToObjects="1">
      <p:cViewPr varScale="1">
        <p:scale>
          <a:sx n="62" d="100"/>
          <a:sy n="62" d="100"/>
        </p:scale>
        <p:origin x="1560" y="42"/>
      </p:cViewPr>
      <p:guideLst>
        <p:guide pos="2256"/>
        <p:guide pos="4524"/>
        <p:guide pos="2188"/>
        <p:guide orient="horz"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348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r">
              <a:defRPr sz="1200"/>
            </a:lvl1pPr>
          </a:lstStyle>
          <a:p>
            <a:fld id="{6A823292-7512-AF48-8436-139BC06F8055}" type="datetimeFigureOut">
              <a:t>07.11.2023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19" rIns="91437" bIns="4571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37" tIns="45719" rIns="91437" bIns="45719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7318"/>
            <a:ext cx="2945659" cy="495347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377318"/>
            <a:ext cx="2945659" cy="495347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r">
              <a:defRPr sz="1200"/>
            </a:lvl1pPr>
          </a:lstStyle>
          <a:p>
            <a:fld id="{4E89E69A-80D1-A340-9CD5-8975FA6AE8D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1856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F62D-D84F-4947-A975-C84EE165C1A1}" type="datetimeFigureOut">
              <a:t>07.11.2023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6542-BE0C-F441-8157-D4AE5109174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982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F62D-D84F-4947-A975-C84EE165C1A1}" type="datetimeFigureOut">
              <a:t>07.11.2023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6542-BE0C-F441-8157-D4AE5109174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261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F62D-D84F-4947-A975-C84EE165C1A1}" type="datetimeFigureOut">
              <a:t>07.11.2023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6542-BE0C-F441-8157-D4AE5109174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358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F62D-D84F-4947-A975-C84EE165C1A1}" type="datetimeFigureOut">
              <a:t>07.11.2023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6542-BE0C-F441-8157-D4AE5109174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46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F62D-D84F-4947-A975-C84EE165C1A1}" type="datetimeFigureOut">
              <a:t>07.11.2023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6542-BE0C-F441-8157-D4AE5109174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8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F62D-D84F-4947-A975-C84EE165C1A1}" type="datetimeFigureOut">
              <a:t>07.11.2023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6542-BE0C-F441-8157-D4AE5109174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852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F62D-D84F-4947-A975-C84EE165C1A1}" type="datetimeFigureOut">
              <a:t>07.11.2023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6542-BE0C-F441-8157-D4AE5109174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58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F62D-D84F-4947-A975-C84EE165C1A1}" type="datetimeFigureOut">
              <a:t>07.11.2023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6542-BE0C-F441-8157-D4AE5109174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580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F62D-D84F-4947-A975-C84EE165C1A1}" type="datetimeFigureOut">
              <a:t>07.11.2023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6542-BE0C-F441-8157-D4AE5109174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01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F62D-D84F-4947-A975-C84EE165C1A1}" type="datetimeFigureOut">
              <a:t>07.11.2023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6542-BE0C-F441-8157-D4AE5109174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955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F62D-D84F-4947-A975-C84EE165C1A1}" type="datetimeFigureOut">
              <a:t>07.11.2023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6542-BE0C-F441-8157-D4AE5109174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446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5F62D-D84F-4947-A975-C84EE165C1A1}" type="datetimeFigureOut">
              <a:t>07.11.2023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66542-BE0C-F441-8157-D4AE5109174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496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draußen, Baum, Gras, Mann enthält.&#10;&#10;Automatisch generierte Beschreibung">
            <a:extLst>
              <a:ext uri="{FF2B5EF4-FFF2-40B4-BE49-F238E27FC236}">
                <a16:creationId xmlns:a16="http://schemas.microsoft.com/office/drawing/2014/main" id="{1F323485-3F21-AA4C-9831-63C1B864A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606751" y="575867"/>
            <a:ext cx="3230909" cy="4846365"/>
          </a:xfrm>
          <a:prstGeom prst="rect">
            <a:avLst/>
          </a:prstGeom>
        </p:spPr>
      </p:pic>
      <p:cxnSp>
        <p:nvCxnSpPr>
          <p:cNvPr id="53" name="Gerade Verbindung 52">
            <a:extLst>
              <a:ext uri="{FF2B5EF4-FFF2-40B4-BE49-F238E27FC236}">
                <a16:creationId xmlns:a16="http://schemas.microsoft.com/office/drawing/2014/main" id="{E835D9C7-5428-5244-8D94-EEF200F828D3}"/>
              </a:ext>
            </a:extLst>
          </p:cNvPr>
          <p:cNvCxnSpPr>
            <a:cxnSpLocks/>
          </p:cNvCxnSpPr>
          <p:nvPr/>
        </p:nvCxnSpPr>
        <p:spPr>
          <a:xfrm>
            <a:off x="3492000" y="168367"/>
            <a:ext cx="0" cy="7217415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B3C4FA2E-3BB3-FC4D-AF19-A764754F5A58}"/>
              </a:ext>
            </a:extLst>
          </p:cNvPr>
          <p:cNvSpPr/>
          <p:nvPr/>
        </p:nvSpPr>
        <p:spPr>
          <a:xfrm>
            <a:off x="6601661" y="168442"/>
            <a:ext cx="3237239" cy="5253790"/>
          </a:xfrm>
          <a:prstGeom prst="rect">
            <a:avLst/>
          </a:prstGeom>
          <a:gradFill>
            <a:gsLst>
              <a:gs pos="10000">
                <a:srgbClr val="95C32A"/>
              </a:gs>
              <a:gs pos="35000">
                <a:srgbClr val="95C32A">
                  <a:alpha val="80000"/>
                </a:srgbClr>
              </a:gs>
              <a:gs pos="73000">
                <a:srgbClr val="95C32A">
                  <a:alpha val="80000"/>
                </a:srgbClr>
              </a:gs>
              <a:gs pos="99000">
                <a:srgbClr val="95C32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F4674C4-B76D-9044-961C-182564E4270B}"/>
              </a:ext>
            </a:extLst>
          </p:cNvPr>
          <p:cNvSpPr/>
          <p:nvPr/>
        </p:nvSpPr>
        <p:spPr>
          <a:xfrm flipV="1">
            <a:off x="175491" y="7194884"/>
            <a:ext cx="9658320" cy="18479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4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490CF4D-55E1-5F4F-89A3-967F75A1631C}"/>
              </a:ext>
            </a:extLst>
          </p:cNvPr>
          <p:cNvSpPr txBox="1">
            <a:spLocks/>
          </p:cNvSpPr>
          <p:nvPr/>
        </p:nvSpPr>
        <p:spPr>
          <a:xfrm rot="16200000">
            <a:off x="7754742" y="2493269"/>
            <a:ext cx="5016148" cy="85800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de-DE" sz="2200" dirty="0"/>
              <a:t>Schwerpunkte − Aufgaben − Kontakt </a:t>
            </a:r>
            <a:endParaRPr lang="en-US" sz="2200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17AD0D3-590F-724E-B5D5-80FB39C53E30}"/>
              </a:ext>
            </a:extLst>
          </p:cNvPr>
          <p:cNvSpPr/>
          <p:nvPr/>
        </p:nvSpPr>
        <p:spPr>
          <a:xfrm>
            <a:off x="3662588" y="168442"/>
            <a:ext cx="3519262" cy="160421"/>
          </a:xfrm>
          <a:prstGeom prst="rect">
            <a:avLst/>
          </a:prstGeom>
          <a:solidFill>
            <a:srgbClr val="95C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5A567C3-647D-7941-AFFC-114399385EC0}"/>
              </a:ext>
            </a:extLst>
          </p:cNvPr>
          <p:cNvSpPr txBox="1"/>
          <p:nvPr/>
        </p:nvSpPr>
        <p:spPr>
          <a:xfrm>
            <a:off x="7122845" y="486503"/>
            <a:ext cx="2692873" cy="9233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de-DE" sz="2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Sozialraumkoordination im Landkreis Neumarkt i.d.OPf. 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D58B85F0-FCFF-0742-94E5-CC3DBF06AB7C}"/>
              </a:ext>
            </a:extLst>
          </p:cNvPr>
          <p:cNvSpPr txBox="1"/>
          <p:nvPr/>
        </p:nvSpPr>
        <p:spPr>
          <a:xfrm>
            <a:off x="25869" y="1476166"/>
            <a:ext cx="3205702" cy="1495602"/>
          </a:xfrm>
          <a:prstGeom prst="rect">
            <a:avLst/>
          </a:prstGeom>
          <a:noFill/>
        </p:spPr>
        <p:txBody>
          <a:bodyPr wrap="square" lIns="288000" rtlCol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Mitarbeit an der Umsetzung des Seniorenpolitischen Gesamtkonzepts ist grundsätzlich für alle offen. Die zentrale Anlaufstelle für Senior:innen nimmt Ihre Ideen und Anregungen jederzeit gerne auf. Sprechen Sie uns gerne an!</a:t>
            </a:r>
            <a:b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7D3975E9-EEC2-9E4B-A9F2-2DABF8C6CE01}"/>
              </a:ext>
            </a:extLst>
          </p:cNvPr>
          <p:cNvSpPr/>
          <p:nvPr/>
        </p:nvSpPr>
        <p:spPr>
          <a:xfrm>
            <a:off x="185921" y="524844"/>
            <a:ext cx="3103200" cy="792000"/>
          </a:xfrm>
          <a:prstGeom prst="rect">
            <a:avLst/>
          </a:prstGeom>
          <a:solidFill>
            <a:srgbClr val="95C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bIns="54000" rtlCol="0" anchor="ctr"/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Zentrale Anlaufstelle für Senior:innen und Möglichkeiten der Mitwirkung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B5EC6E1D-E286-F046-8CCA-D7FC99D442F4}"/>
              </a:ext>
            </a:extLst>
          </p:cNvPr>
          <p:cNvSpPr txBox="1"/>
          <p:nvPr/>
        </p:nvSpPr>
        <p:spPr>
          <a:xfrm>
            <a:off x="3496424" y="1003469"/>
            <a:ext cx="3232150" cy="5832174"/>
          </a:xfrm>
          <a:prstGeom prst="rect">
            <a:avLst/>
          </a:prstGeom>
          <a:noFill/>
        </p:spPr>
        <p:txBody>
          <a:bodyPr wrap="square" lIns="288000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Sozialraumkoordination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Patricia Kleibert</a:t>
            </a:r>
            <a:b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Tel.: 09181/50929-18</a:t>
            </a:r>
            <a:b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kleibert@reginagmbh.de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Bürozeiten:</a:t>
            </a:r>
          </a:p>
          <a:p>
            <a:pPr>
              <a:spcAft>
                <a:spcPts val="600"/>
              </a:spcAft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 – Do	09:00 – 12:00 Uhr</a:t>
            </a:r>
          </a:p>
          <a:p>
            <a:pPr>
              <a:spcAft>
                <a:spcPts val="600"/>
              </a:spcAft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nach Vereinbarung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Auftrag des </a:t>
            </a:r>
            <a:b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Landkreises Neumarkt i.d.OPf.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REGINA GmbH</a:t>
            </a:r>
            <a:b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Dr.-Grundler-Str. 5A</a:t>
            </a:r>
            <a:b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92318 Neumarkt i.d.OPf.</a:t>
            </a:r>
          </a:p>
          <a:p>
            <a:pPr>
              <a:spcAft>
                <a:spcPts val="600"/>
              </a:spcAft>
            </a:pPr>
            <a:r>
              <a:rPr lang="de-DE" sz="11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Tel.: 09181/50929-0</a:t>
            </a:r>
          </a:p>
          <a:p>
            <a:pPr>
              <a:spcAft>
                <a:spcPts val="600"/>
              </a:spcAft>
            </a:pPr>
            <a:r>
              <a:rPr lang="de-DE" sz="11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info@reginagmbh.de</a:t>
            </a:r>
          </a:p>
          <a:p>
            <a:pPr>
              <a:spcAft>
                <a:spcPts val="600"/>
              </a:spcAft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www.reginagmbh.de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Projektstelle "Sozialraumkoordination" wird finanziert und unterstützt durch den Landkreis Neumarkt i.d.OPf. 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EFC41300-439B-5D4C-BCE0-F78009EB4659}"/>
              </a:ext>
            </a:extLst>
          </p:cNvPr>
          <p:cNvSpPr/>
          <p:nvPr/>
        </p:nvSpPr>
        <p:spPr>
          <a:xfrm>
            <a:off x="185922" y="168367"/>
            <a:ext cx="6252410" cy="160421"/>
          </a:xfrm>
          <a:prstGeom prst="rect">
            <a:avLst/>
          </a:prstGeom>
          <a:solidFill>
            <a:srgbClr val="95C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700" y="6414539"/>
            <a:ext cx="1781961" cy="772232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7286561" y="3652962"/>
            <a:ext cx="334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Seniorenpolitisches </a:t>
            </a:r>
            <a:br>
              <a:rPr lang="de-DE" sz="1200" b="1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b="1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Gesamtkonzept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8115182" y="4031144"/>
            <a:ext cx="1665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b="1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Koordinierung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191986" y="4212732"/>
            <a:ext cx="1480437" cy="28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DE" sz="10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Seniorenpolitik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8415522" y="4379024"/>
            <a:ext cx="14200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pc="11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Generations-</a:t>
            </a:r>
          </a:p>
          <a:p>
            <a:r>
              <a:rPr lang="de-DE" sz="1000" spc="11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übergreifende </a:t>
            </a:r>
          </a:p>
          <a:p>
            <a:r>
              <a:rPr lang="de-DE" sz="1000" spc="11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Zusammenarbeit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8247663" y="4963453"/>
            <a:ext cx="2229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Vernetzung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B3398EDE-958E-6047-A459-C6088F762166}"/>
              </a:ext>
            </a:extLst>
          </p:cNvPr>
          <p:cNvSpPr/>
          <p:nvPr/>
        </p:nvSpPr>
        <p:spPr>
          <a:xfrm>
            <a:off x="3669829" y="519692"/>
            <a:ext cx="951680" cy="334800"/>
          </a:xfrm>
          <a:prstGeom prst="rect">
            <a:avLst/>
          </a:prstGeom>
          <a:solidFill>
            <a:srgbClr val="95C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bIns="54000" rtlCol="0" anchor="ctr"/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Kontakt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7D3975E9-EEC2-9E4B-A9F2-2DABF8C6CE01}"/>
              </a:ext>
            </a:extLst>
          </p:cNvPr>
          <p:cNvSpPr/>
          <p:nvPr/>
        </p:nvSpPr>
        <p:spPr>
          <a:xfrm>
            <a:off x="185922" y="4196325"/>
            <a:ext cx="1964996" cy="333493"/>
          </a:xfrm>
          <a:prstGeom prst="rect">
            <a:avLst/>
          </a:prstGeom>
          <a:solidFill>
            <a:srgbClr val="95C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bIns="54000" rtlCol="0" anchor="ctr"/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Aufgabenbereiche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58B85F0-FCFF-0742-94E5-CC3DBF06AB7C}"/>
              </a:ext>
            </a:extLst>
          </p:cNvPr>
          <p:cNvSpPr txBox="1"/>
          <p:nvPr/>
        </p:nvSpPr>
        <p:spPr>
          <a:xfrm>
            <a:off x="44674" y="4766806"/>
            <a:ext cx="3321413" cy="2361993"/>
          </a:xfrm>
          <a:prstGeom prst="rect">
            <a:avLst/>
          </a:prstGeom>
          <a:noFill/>
        </p:spPr>
        <p:txBody>
          <a:bodyPr wrap="square" lIns="28800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Erstinformation und Beratung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Vermittlung an Fachstellen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Netzwerkarbeit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Eckpunktepapier für Seniorenbeauftragte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Informationsveranstaltungen, Vorträge und Workshops zu den Schwerpunkt-Themen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Runde Tische (Umsetzung SPGK auf kommunaler Ebene)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419" y="6338304"/>
            <a:ext cx="1449257" cy="724629"/>
          </a:xfrm>
          <a:prstGeom prst="rect">
            <a:avLst/>
          </a:prstGeom>
        </p:spPr>
      </p:pic>
      <p:sp>
        <p:nvSpPr>
          <p:cNvPr id="28" name="Textfeld 27"/>
          <p:cNvSpPr txBox="1"/>
          <p:nvPr/>
        </p:nvSpPr>
        <p:spPr>
          <a:xfrm>
            <a:off x="6790879" y="4755429"/>
            <a:ext cx="138649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300" b="1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Ehrenamt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7385141" y="4403181"/>
            <a:ext cx="22297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100" b="1" spc="11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Mitwirkung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58" y="2922270"/>
            <a:ext cx="1061509" cy="1051302"/>
          </a:xfrm>
          <a:prstGeom prst="rect">
            <a:avLst/>
          </a:prstGeom>
          <a:solidFill>
            <a:srgbClr val="FFC000"/>
          </a:solidFill>
        </p:spPr>
      </p:pic>
      <p:cxnSp>
        <p:nvCxnSpPr>
          <p:cNvPr id="54" name="Gerade Verbindung 53">
            <a:extLst>
              <a:ext uri="{FF2B5EF4-FFF2-40B4-BE49-F238E27FC236}">
                <a16:creationId xmlns:a16="http://schemas.microsoft.com/office/drawing/2014/main" id="{48C754BA-A463-5743-9E0E-0B92874E75C8}"/>
              </a:ext>
            </a:extLst>
          </p:cNvPr>
          <p:cNvCxnSpPr>
            <a:cxnSpLocks/>
          </p:cNvCxnSpPr>
          <p:nvPr/>
        </p:nvCxnSpPr>
        <p:spPr>
          <a:xfrm>
            <a:off x="7092000" y="168367"/>
            <a:ext cx="0" cy="7217415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442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D7060087-B2D8-A145-AAD6-9D2EE36CC957}"/>
              </a:ext>
            </a:extLst>
          </p:cNvPr>
          <p:cNvCxnSpPr>
            <a:cxnSpLocks/>
          </p:cNvCxnSpPr>
          <p:nvPr/>
        </p:nvCxnSpPr>
        <p:spPr>
          <a:xfrm>
            <a:off x="3600000" y="168367"/>
            <a:ext cx="0" cy="7217415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>
            <a:extLst>
              <a:ext uri="{FF2B5EF4-FFF2-40B4-BE49-F238E27FC236}">
                <a16:creationId xmlns:a16="http://schemas.microsoft.com/office/drawing/2014/main" id="{09C12665-9D82-4B42-A6CE-9B0334D4F435}"/>
              </a:ext>
            </a:extLst>
          </p:cNvPr>
          <p:cNvCxnSpPr>
            <a:cxnSpLocks/>
          </p:cNvCxnSpPr>
          <p:nvPr/>
        </p:nvCxnSpPr>
        <p:spPr>
          <a:xfrm>
            <a:off x="7200000" y="168367"/>
            <a:ext cx="0" cy="7217415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3183C802-EDB9-B245-B596-FEF07245A5C1}"/>
              </a:ext>
            </a:extLst>
          </p:cNvPr>
          <p:cNvSpPr txBox="1"/>
          <p:nvPr/>
        </p:nvSpPr>
        <p:spPr>
          <a:xfrm>
            <a:off x="96424" y="1180478"/>
            <a:ext cx="3287195" cy="5945538"/>
          </a:xfrm>
          <a:prstGeom prst="rect">
            <a:avLst/>
          </a:prstGeom>
          <a:noFill/>
        </p:spPr>
        <p:txBody>
          <a:bodyPr wrap="square" lIns="288000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Landkreise und kreisfreien Städte sind nach Artikel 69 des Gesetzes zur Ausführung der Sozialgesetze (AGSG) verpflichtet, integrative regionale Seniorenpolitische Gesamtkonzepte zu entwickeln.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Seniorenpolitische Gesamtkonzept basiert auf einer Bestandsanalyse sowie auf Prognosen, welche Herausforderungen sich für die jeweilige Kommune in Zukunft ergeben werden, um diesen aktiv zu begegnen.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Seniorenpolitischen Gesamtkonzepte fokussieren die großen Potenziale älterer Menschen und schaffen gleichzeitig passgenaue Unterstützungsstrukturen vor Ort.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Kommunale Seniorenpolitische Gesamt-konzepte sind ein Baustein bei der Umsetzung der Leitlinien bayerischer Seniorenpolitik, wie sie im „Seniorenpolitischen Konzept“ der Staatsregierung enthalten sind. 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(Quelle: https://www.stmas.bayern.de)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3EE1D6CF-762C-774E-972A-918784A869A1}"/>
              </a:ext>
            </a:extLst>
          </p:cNvPr>
          <p:cNvSpPr/>
          <p:nvPr/>
        </p:nvSpPr>
        <p:spPr>
          <a:xfrm>
            <a:off x="312699" y="452402"/>
            <a:ext cx="3102709" cy="604461"/>
          </a:xfrm>
          <a:prstGeom prst="rect">
            <a:avLst/>
          </a:prstGeom>
          <a:solidFill>
            <a:srgbClr val="95C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bIns="54000" rtlCol="0" anchor="ctr"/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Das Seniorenpolitische Gesamtkonzept (SPGK)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95DC0DCA-FAE0-BF45-9B99-0D9F81927555}"/>
              </a:ext>
            </a:extLst>
          </p:cNvPr>
          <p:cNvSpPr/>
          <p:nvPr/>
        </p:nvSpPr>
        <p:spPr>
          <a:xfrm>
            <a:off x="3581400" y="168442"/>
            <a:ext cx="6252410" cy="160421"/>
          </a:xfrm>
          <a:prstGeom prst="rect">
            <a:avLst/>
          </a:prstGeom>
          <a:solidFill>
            <a:srgbClr val="95C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8E870A7D-7071-5E49-BD5B-9D080907463C}"/>
              </a:ext>
            </a:extLst>
          </p:cNvPr>
          <p:cNvSpPr txBox="1"/>
          <p:nvPr/>
        </p:nvSpPr>
        <p:spPr>
          <a:xfrm>
            <a:off x="3695390" y="1171886"/>
            <a:ext cx="3287195" cy="7066358"/>
          </a:xfrm>
          <a:prstGeom prst="rect">
            <a:avLst/>
          </a:prstGeom>
          <a:noFill/>
        </p:spPr>
        <p:txBody>
          <a:bodyPr wrap="square" lIns="28800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Projektstelle „Sozialraumkoordination“ (kurz SRK), als Umsetzungsstelle des Seniorenpolitischen Gesamtkonzepts (SPGK) des Landkreises Neumarkt i.d.OPf. gibt es seit Mai 2020.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SRK bildet eine zentrale Koordinierungs- und Anlaufstelle für Senior:innen, ehrenamtlich Engagierte und weitere Akteur:innen aus Seniorenarbeit und Seniorenpolitik und bietet Kommunen, Institutionen, </a:t>
            </a:r>
            <a:r>
              <a:rPr lang="de-DE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uvm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Unterstützung bei der lokalen Umsetzung notwendiger Entwicklungsstrategien.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de-DE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Wohnen und örtliche Infrastruktur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Teilhabe und Engagement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Selbstständiges Leben im Alter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Gesundheitsversorgung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Pflege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SPGK finden Sie unter:</a:t>
            </a:r>
          </a:p>
          <a:p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www.landkreis-neumarkt.de oder unter</a:t>
            </a:r>
          </a:p>
          <a:p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www.reginagmbh.de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de-DE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05C751D0-6ACE-0A47-A17E-9FC016321BEB}"/>
              </a:ext>
            </a:extLst>
          </p:cNvPr>
          <p:cNvSpPr/>
          <p:nvPr/>
        </p:nvSpPr>
        <p:spPr>
          <a:xfrm flipV="1">
            <a:off x="185922" y="7200992"/>
            <a:ext cx="6252411" cy="18479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4" dirty="0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7EE4713E-ABE7-C946-8DE0-AFBC375E3F51}"/>
              </a:ext>
            </a:extLst>
          </p:cNvPr>
          <p:cNvSpPr txBox="1"/>
          <p:nvPr/>
        </p:nvSpPr>
        <p:spPr>
          <a:xfrm>
            <a:off x="7384593" y="3068707"/>
            <a:ext cx="3220412" cy="3875869"/>
          </a:xfrm>
          <a:prstGeom prst="rect">
            <a:avLst/>
          </a:prstGeom>
          <a:noFill/>
        </p:spPr>
        <p:txBody>
          <a:bodyPr wrap="square" lIns="288000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Bürgerinnen und Bürger erhalten hier Informationen zu folgenden Themen: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Vermittlung zu passenden Fachstellen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Wohnraumberatung und Förderungen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Selbstbestimmt Wohnen/Wohnformen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Erstinformation über Angebote zur       Unterstützung im Alltag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Unterstützung bei der Suche nach  Entlastungsmöglichkeiten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Ehrenamtliches Engagement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Vorträge zu Bedarfsverkehr (Rufbus und Anrufsammeltaxi)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717D981D-707B-9C44-84C9-0A9C7FB7993D}"/>
              </a:ext>
            </a:extLst>
          </p:cNvPr>
          <p:cNvSpPr/>
          <p:nvPr/>
        </p:nvSpPr>
        <p:spPr>
          <a:xfrm>
            <a:off x="185922" y="168367"/>
            <a:ext cx="6252410" cy="160421"/>
          </a:xfrm>
          <a:prstGeom prst="rect">
            <a:avLst/>
          </a:prstGeom>
          <a:solidFill>
            <a:srgbClr val="95C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CE1A1845-86E9-2843-B958-2FC627BB0726}"/>
              </a:ext>
            </a:extLst>
          </p:cNvPr>
          <p:cNvSpPr/>
          <p:nvPr/>
        </p:nvSpPr>
        <p:spPr>
          <a:xfrm flipV="1">
            <a:off x="4258388" y="7200992"/>
            <a:ext cx="6252411" cy="18479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4" dirty="0"/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8B6F3928-7922-E740-B2A1-A1CB598E2745}"/>
              </a:ext>
            </a:extLst>
          </p:cNvPr>
          <p:cNvSpPr/>
          <p:nvPr/>
        </p:nvSpPr>
        <p:spPr>
          <a:xfrm>
            <a:off x="4258389" y="168442"/>
            <a:ext cx="6252410" cy="160421"/>
          </a:xfrm>
          <a:prstGeom prst="rect">
            <a:avLst/>
          </a:prstGeom>
          <a:solidFill>
            <a:srgbClr val="95C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AA5FDF9-1AA6-D145-BB9E-C81C5C85E9D6}"/>
              </a:ext>
            </a:extLst>
          </p:cNvPr>
          <p:cNvSpPr/>
          <p:nvPr/>
        </p:nvSpPr>
        <p:spPr>
          <a:xfrm>
            <a:off x="7484223" y="2604075"/>
            <a:ext cx="3021151" cy="334800"/>
          </a:xfrm>
          <a:prstGeom prst="rect">
            <a:avLst/>
          </a:prstGeom>
          <a:solidFill>
            <a:srgbClr val="95C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bIns="54000" rtlCol="0" anchor="ctr"/>
          <a:lstStyle/>
          <a:p>
            <a:pPr algn="ctr"/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Lotsenfunktion im Sozialraum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3EE1D6CF-762C-774E-972A-918784A869A1}"/>
              </a:ext>
            </a:extLst>
          </p:cNvPr>
          <p:cNvSpPr/>
          <p:nvPr/>
        </p:nvSpPr>
        <p:spPr>
          <a:xfrm>
            <a:off x="3863998" y="448144"/>
            <a:ext cx="3124434" cy="604461"/>
          </a:xfrm>
          <a:prstGeom prst="rect">
            <a:avLst/>
          </a:prstGeom>
          <a:solidFill>
            <a:srgbClr val="95C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bIns="54000" rtlCol="0" anchor="ctr"/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Sozialraumkoordination für den 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Lkr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. Neumarkt i.d.OPf.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913BD44-9378-C9B5-E8DC-0272C5086F24}"/>
              </a:ext>
            </a:extLst>
          </p:cNvPr>
          <p:cNvSpPr/>
          <p:nvPr/>
        </p:nvSpPr>
        <p:spPr>
          <a:xfrm>
            <a:off x="3845216" y="4537665"/>
            <a:ext cx="3137369" cy="334800"/>
          </a:xfrm>
          <a:prstGeom prst="rect">
            <a:avLst/>
          </a:prstGeom>
          <a:solidFill>
            <a:srgbClr val="95C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bIns="54000" rtlCol="0" anchor="ctr"/>
          <a:lstStyle/>
          <a:p>
            <a:pPr algn="ctr"/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Maßnahmeschwerpunkte im SPGK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B8D11E2-57B0-D5D7-6D1F-A0DC5500B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79" y="473304"/>
            <a:ext cx="2955699" cy="199851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CD0F077-8CFC-BA0A-FFC2-3190D743443A}"/>
              </a:ext>
            </a:extLst>
          </p:cNvPr>
          <p:cNvSpPr txBox="1"/>
          <p:nvPr/>
        </p:nvSpPr>
        <p:spPr>
          <a:xfrm rot="20286507">
            <a:off x="7749818" y="971204"/>
            <a:ext cx="952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Beratung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5B24BB0-1D6A-88D9-C85F-C6CF0C016161}"/>
              </a:ext>
            </a:extLst>
          </p:cNvPr>
          <p:cNvSpPr txBox="1"/>
          <p:nvPr/>
        </p:nvSpPr>
        <p:spPr>
          <a:xfrm rot="3113346">
            <a:off x="8148154" y="1686365"/>
            <a:ext cx="1039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Teilhabe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9BF6708-5547-C012-A661-0FFEBA070494}"/>
              </a:ext>
            </a:extLst>
          </p:cNvPr>
          <p:cNvSpPr txBox="1"/>
          <p:nvPr/>
        </p:nvSpPr>
        <p:spPr>
          <a:xfrm rot="2962782">
            <a:off x="8636519" y="893297"/>
            <a:ext cx="13519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chemeClr val="bg1"/>
                </a:solidFill>
              </a:rPr>
              <a:t>Unterstützung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B27BBBA-B79E-D199-50C7-1FED588F9372}"/>
              </a:ext>
            </a:extLst>
          </p:cNvPr>
          <p:cNvSpPr txBox="1"/>
          <p:nvPr/>
        </p:nvSpPr>
        <p:spPr>
          <a:xfrm rot="20339610">
            <a:off x="9186321" y="1306946"/>
            <a:ext cx="1048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chemeClr val="bg2">
                    <a:lumMod val="25000"/>
                  </a:schemeClr>
                </a:solidFill>
              </a:rPr>
              <a:t>Engagement</a:t>
            </a:r>
          </a:p>
        </p:txBody>
      </p:sp>
    </p:spTree>
    <p:extLst>
      <p:ext uri="{BB962C8B-B14F-4D97-AF65-F5344CB8AC3E}">
        <p14:creationId xmlns:p14="http://schemas.microsoft.com/office/powerpoint/2010/main" val="1442031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BFDB7BD8232CF4F8DB80910747EFF09" ma:contentTypeVersion="16" ma:contentTypeDescription="Ein neues Dokument erstellen." ma:contentTypeScope="" ma:versionID="68407f523eb944636e061364cfd65924">
  <xsd:schema xmlns:xsd="http://www.w3.org/2001/XMLSchema" xmlns:xs="http://www.w3.org/2001/XMLSchema" xmlns:p="http://schemas.microsoft.com/office/2006/metadata/properties" xmlns:ns2="6269e308-ca3c-4c95-a9a4-3bb7dee530a7" xmlns:ns3="cd69c8f7-91f4-432b-b8de-eb05aac38fb6" targetNamespace="http://schemas.microsoft.com/office/2006/metadata/properties" ma:root="true" ma:fieldsID="93b68dce163364aa0253ee0b0acf4c5d" ns2:_="" ns3:_="">
    <xsd:import namespace="6269e308-ca3c-4c95-a9a4-3bb7dee530a7"/>
    <xsd:import namespace="cd69c8f7-91f4-432b-b8de-eb05aac38fb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9e308-ca3c-4c95-a9a4-3bb7dee530a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ildmarkierungen" ma:readOnly="false" ma:fieldId="{5cf76f15-5ced-4ddc-b409-7134ff3c332f}" ma:taxonomyMulti="true" ma:sspId="104ad515-a40d-4cdc-9988-480e18aff1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69c8f7-91f4-432b-b8de-eb05aac38fb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497fe41-8e6d-4abe-a7c2-192c53670944}" ma:internalName="TaxCatchAll" ma:showField="CatchAllData" ma:web="cd69c8f7-91f4-432b-b8de-eb05aac38f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DD50FC-D18B-4F2E-A90E-A8E70C91E0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4F45A2-945A-4284-83B0-DD0A7F0795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69e308-ca3c-4c95-a9a4-3bb7dee530a7"/>
    <ds:schemaRef ds:uri="cd69c8f7-91f4-432b-b8de-eb05aac38f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482</Words>
  <Application>Microsoft Office PowerPoint</Application>
  <PresentationFormat>Benutzerdefiniert</PresentationFormat>
  <Paragraphs>73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Amthor</dc:creator>
  <cp:lastModifiedBy>Patricia Kleibert</cp:lastModifiedBy>
  <cp:revision>101</cp:revision>
  <cp:lastPrinted>2023-09-19T09:25:59Z</cp:lastPrinted>
  <dcterms:created xsi:type="dcterms:W3CDTF">2020-02-03T10:37:33Z</dcterms:created>
  <dcterms:modified xsi:type="dcterms:W3CDTF">2023-11-07T12:22:13Z</dcterms:modified>
</cp:coreProperties>
</file>